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embeddedFontLst>
    <p:embeddedFont>
      <p:font typeface="Roboto Slab"/>
      <p:regular r:id="rId68"/>
      <p:bold r:id="rId69"/>
    </p:embeddedFont>
    <p:embeddedFont>
      <p:font typeface="Robo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RobotoSlab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Slab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0B6O0SQN57DVIbTRkNm5hVk9oRUU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0B6O0SQN57DVIWjZSVnhiUVppQWs/view" TargetMode="External"/><Relationship Id="rId4" Type="http://schemas.openxmlformats.org/officeDocument/2006/relationships/hyperlink" Target="https://drive.google.com/file/d/0B6O0SQN57DVINjEwSlFKaTBzQ28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0B6O0SQN57DVIZGNVT2ttMW5nU2s/view" TargetMode="External"/><Relationship Id="rId4" Type="http://schemas.openxmlformats.org/officeDocument/2006/relationships/hyperlink" Target="https://drive.google.com/file/d/0B6O0SQN57DVINUlEM1RrTjJqVWc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0B6O0SQN57DVIcnlyTGVBT1U3NXc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file/d/0B6O0SQN57DVISEFjN3RaNWRuVjA/view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hyperlink" Target="https://drive.google.com/file/d/0B6O0SQN57DVIc1lvMmU1WnBGd1U/view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0B6O0SQN57DVIbF9ydi16NWVaUm8/view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0B6O0SQN57DVIZ0luSDRDLU5fSVk/view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rive.google.com/file/d/0B6O0SQN57DVIUWFYYzBOR2dFUlU/view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rive.google.com/file/d/0B6O0SQN57DVIWmNRQUNzdVR2eDQ/view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drive.google.com/file/d/0B6O0SQN57DVITkg1cndtZDlBYTg/view" TargetMode="External"/><Relationship Id="rId6" Type="http://schemas.openxmlformats.org/officeDocument/2006/relationships/hyperlink" Target="https://drive.google.com/file/d/0B6O0SQN57DVIaVdnTmVqWjNCYVk/view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rive.google.com/file/d/0B6O0SQN57DVIbkMzaVJzX25SeW8/view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hyperlink" Target="https://drive.google.com/file/d/0B6O0SQN57DVIcmxwaEgtRFhOVHM/view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0B6O0SQN57DVISUlLNnAzYmdkcXc/view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rive.google.com/file/d/0B6O0SQN57DVIdVZSTzQ0WDBvRk0/view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rive.google.com/file/d/0B6O0SQN57DVIVWtzSE1RVVJDTlE/view" TargetMode="External"/><Relationship Id="rId4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hyperlink" Target="https://drive.google.com/file/d/0B6O0SQN57DVIUEZ0TnIxSENLckk/view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0B6O0SQN57DVIUkR5Zmxqc1I2OFE/view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hyperlink" Target="https://drive.google.com/file/d/0B6O0SQN57DVISk5mRVBZUDFhcjg/view" TargetMode="External"/><Relationship Id="rId7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Providence Mutual Website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0" y="3049450"/>
            <a:ext cx="5783400" cy="132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Date - 7/6/17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End Date - 8/15/17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Stephanie Racca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Claim Center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Sidebar menu of left is static for all pages under Claims &amp; Services label. It is a similar situation for almost all pages under the same label.</a:t>
            </a:r>
          </a:p>
        </p:txBody>
      </p:sp>
      <p:sp>
        <p:nvSpPr>
          <p:cNvPr id="123" name="Shape 123" title="Claim Center.mp4">
            <a:hlinkClick r:id="rId3"/>
          </p:cNvPr>
          <p:cNvSpPr/>
          <p:nvPr/>
        </p:nvSpPr>
        <p:spPr>
          <a:xfrm>
            <a:off x="3453100" y="555600"/>
            <a:ext cx="5133574" cy="38501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Report a New Claim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Report a New Claim</a:t>
            </a: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Testimonial Slider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Interactive Form for Reporting New Claim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hape 13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Shape 14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Shape 141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Caldera Form</a:t>
            </a:r>
          </a:p>
        </p:txBody>
      </p:sp>
      <p:sp>
        <p:nvSpPr>
          <p:cNvPr id="142" name="Shape 142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Form features include: date/state picker, options, single line text, paragraph text, cancel button (clears form), and submit.</a:t>
            </a:r>
          </a:p>
        </p:txBody>
      </p:sp>
      <p:sp>
        <p:nvSpPr>
          <p:cNvPr id="143" name="Shape 143" title="Newclaim.mp4">
            <a:hlinkClick r:id="rId3"/>
          </p:cNvPr>
          <p:cNvSpPr/>
          <p:nvPr/>
        </p:nvSpPr>
        <p:spPr>
          <a:xfrm>
            <a:off x="347875" y="451600"/>
            <a:ext cx="4062099" cy="3046574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Shape 144" title="FormFill.mp4">
            <a:hlinkClick r:id="rId4"/>
          </p:cNvPr>
          <p:cNvSpPr/>
          <p:nvPr/>
        </p:nvSpPr>
        <p:spPr>
          <a:xfrm>
            <a:off x="4824649" y="451600"/>
            <a:ext cx="4062099" cy="30465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Options &amp; Pay Your Bill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Options &amp; Pay Your Bill</a:t>
            </a:r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491027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Table for User Ease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hape 16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Shape 162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Billing Options</a:t>
            </a:r>
          </a:p>
        </p:txBody>
      </p:sp>
      <p:sp>
        <p:nvSpPr>
          <p:cNvPr id="163" name="Shape 163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Pay Your Bill</a:t>
            </a:r>
          </a:p>
        </p:txBody>
      </p:sp>
      <p:sp>
        <p:nvSpPr>
          <p:cNvPr id="164" name="Shape 164" title="BillingOptions.mp4">
            <a:hlinkClick r:id="rId3"/>
          </p:cNvPr>
          <p:cNvSpPr/>
          <p:nvPr/>
        </p:nvSpPr>
        <p:spPr>
          <a:xfrm>
            <a:off x="466125" y="482124"/>
            <a:ext cx="3891000" cy="2918249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Shape 165" title="Pay Your Bill.mp4">
            <a:hlinkClick r:id="rId4"/>
          </p:cNvPr>
          <p:cNvSpPr/>
          <p:nvPr/>
        </p:nvSpPr>
        <p:spPr>
          <a:xfrm>
            <a:off x="4934150" y="482112"/>
            <a:ext cx="3891000" cy="29182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FAQs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FAQs</a:t>
            </a:r>
          </a:p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491027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Responsive Toggle Feature, for Information Access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Qs Pic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924" y="1835475"/>
            <a:ext cx="4090924" cy="161756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 title="FAQ.mp4">
            <a:hlinkClick r:id="rId4"/>
          </p:cNvPr>
          <p:cNvSpPr/>
          <p:nvPr/>
        </p:nvSpPr>
        <p:spPr>
          <a:xfrm>
            <a:off x="404224" y="1037650"/>
            <a:ext cx="4090924" cy="306819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Child Theme of Sydney by aThemes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Notable Features of Site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Custom Testimonials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Responsive Image Boxes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Toggle-Based Information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Pop-Up Information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Agent Finder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Notable Features of Sydney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Large Hero Image with Sliding Text on Front Page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Traveling Navigation Menu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Notable Features of Child Theme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2nd Navigation Menu for Important Consumer Links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Solid Navigation Menu Background</a:t>
            </a:r>
          </a:p>
          <a:p>
            <a:pPr indent="-304800" lvl="1" marL="914400" rtl="0">
              <a:spcBef>
                <a:spcPts val="0"/>
              </a:spcBef>
              <a:buSzPct val="100000"/>
            </a:pPr>
            <a:r>
              <a:rPr lang="en" sz="1200"/>
              <a:t>General Stylistic Changes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Overview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Overview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Gives Basic Summary of Our Products</a:t>
            </a:r>
          </a:p>
        </p:txBody>
      </p:sp>
      <p:sp>
        <p:nvSpPr>
          <p:cNvPr id="194" name="Shape 194" title="POverview.mp4">
            <a:hlinkClick r:id="rId3"/>
          </p:cNvPr>
          <p:cNvSpPr/>
          <p:nvPr/>
        </p:nvSpPr>
        <p:spPr>
          <a:xfrm>
            <a:off x="3195900" y="467237"/>
            <a:ext cx="5612024" cy="42090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Homeowners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Homeowners</a:t>
            </a:r>
          </a:p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491027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Responsive Images with ‘See More’ Pop-Ups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Case Study with ‘See More’ Pop-Up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‘Ask Your Agent’ Slider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verImg.png" id="210" name="Shape 210"/>
          <p:cNvPicPr preferRelativeResize="0"/>
          <p:nvPr/>
        </p:nvPicPr>
        <p:blipFill rotWithShape="1">
          <a:blip r:embed="rId3">
            <a:alphaModFix/>
          </a:blip>
          <a:srcRect b="0" l="2467" r="0" t="0"/>
          <a:stretch/>
        </p:blipFill>
        <p:spPr>
          <a:xfrm>
            <a:off x="4795124" y="2697650"/>
            <a:ext cx="3923851" cy="120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k Agent.png"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125" y="767175"/>
            <a:ext cx="1853249" cy="156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se Study.png" id="212" name="Shape 212"/>
          <p:cNvPicPr preferRelativeResize="0"/>
          <p:nvPr/>
        </p:nvPicPr>
        <p:blipFill rotWithShape="1">
          <a:blip r:embed="rId5">
            <a:alphaModFix/>
          </a:blip>
          <a:srcRect b="8900" l="0" r="10402" t="0"/>
          <a:stretch/>
        </p:blipFill>
        <p:spPr>
          <a:xfrm>
            <a:off x="7214984" y="767175"/>
            <a:ext cx="1503990" cy="16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 title="Homeowners.mp4">
            <a:hlinkClick r:id="rId6"/>
          </p:cNvPr>
          <p:cNvSpPr/>
          <p:nvPr/>
        </p:nvSpPr>
        <p:spPr>
          <a:xfrm>
            <a:off x="359750" y="809425"/>
            <a:ext cx="4164625" cy="312346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Renters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Renters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Responsive Hover Images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‘Helpful Tips’ Slider</a:t>
            </a:r>
          </a:p>
        </p:txBody>
      </p:sp>
      <p:sp>
        <p:nvSpPr>
          <p:cNvPr id="225" name="Shape 225" title="Renters.mp4">
            <a:hlinkClick r:id="rId3"/>
          </p:cNvPr>
          <p:cNvSpPr/>
          <p:nvPr/>
        </p:nvSpPr>
        <p:spPr>
          <a:xfrm>
            <a:off x="3274675" y="590850"/>
            <a:ext cx="5502750" cy="41270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Condo Owners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Condo Owners</a:t>
            </a:r>
          </a:p>
        </p:txBody>
      </p:sp>
      <p:sp>
        <p:nvSpPr>
          <p:cNvPr id="236" name="Shape 236" title="CondoOwners.mp4">
            <a:hlinkClick r:id="rId3"/>
          </p:cNvPr>
          <p:cNvSpPr/>
          <p:nvPr/>
        </p:nvSpPr>
        <p:spPr>
          <a:xfrm>
            <a:off x="3274675" y="555600"/>
            <a:ext cx="5488774" cy="41165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Landlords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Landlords</a:t>
            </a:r>
          </a:p>
        </p:txBody>
      </p:sp>
      <p:pic>
        <p:nvPicPr>
          <p:cNvPr descr="Landlords.png"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900" y="928975"/>
            <a:ext cx="5488777" cy="27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Small Business Owners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Small Business Owners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Responsive Hover Images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Case Study with Pop-Up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9" name="Shape 259" title="SBO.mp4">
            <a:hlinkClick r:id="rId3"/>
          </p:cNvPr>
          <p:cNvSpPr/>
          <p:nvPr/>
        </p:nvSpPr>
        <p:spPr>
          <a:xfrm>
            <a:off x="3348300" y="473450"/>
            <a:ext cx="5315974" cy="39869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Personal Autos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Personal Autos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Responsive Hover Images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Case Study with Pop-Up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1" name="Shape 271" title="Personal.mp4">
            <a:hlinkClick r:id="rId3"/>
          </p:cNvPr>
          <p:cNvSpPr/>
          <p:nvPr/>
        </p:nvSpPr>
        <p:spPr>
          <a:xfrm>
            <a:off x="3355125" y="555600"/>
            <a:ext cx="5306174" cy="3979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Autos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Autos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5375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Case Study with Pop-Up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Business1.png"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975" y="251250"/>
            <a:ext cx="4339923" cy="212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2.png"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975" y="2699924"/>
            <a:ext cx="4339924" cy="209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Your Excess Liability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ss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25" y="414724"/>
            <a:ext cx="6227449" cy="2952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cessHov.png" id="295" name="Shape 295"/>
          <p:cNvPicPr preferRelativeResize="0"/>
          <p:nvPr/>
        </p:nvPicPr>
        <p:blipFill rotWithShape="1">
          <a:blip r:embed="rId4">
            <a:alphaModFix/>
          </a:blip>
          <a:srcRect b="0" l="3353" r="0" t="0"/>
          <a:stretch/>
        </p:blipFill>
        <p:spPr>
          <a:xfrm>
            <a:off x="4741774" y="3549824"/>
            <a:ext cx="4152549" cy="14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Static Search Bar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Static Footer Containing Social Media and Legal Jargon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Navigation Menu with Drop Down Sub-Menus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</a:t>
            </a:r>
          </a:p>
        </p:txBody>
      </p:sp>
      <p:sp>
        <p:nvSpPr>
          <p:cNvPr id="306" name="Shape 306"/>
          <p:cNvSpPr txBox="1"/>
          <p:nvPr>
            <p:ph idx="2" type="body"/>
          </p:nvPr>
        </p:nvSpPr>
        <p:spPr>
          <a:xfrm>
            <a:off x="491027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Responsive Toggle Feature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Interactive Button to Next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Shape 31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Shape 31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Shape 313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Button</a:t>
            </a:r>
          </a:p>
        </p:txBody>
      </p:sp>
      <p:sp>
        <p:nvSpPr>
          <p:cNvPr id="314" name="Shape 314"/>
          <p:cNvSpPr txBox="1"/>
          <p:nvPr>
            <p:ph idx="4294967295" type="body"/>
          </p:nvPr>
        </p:nvSpPr>
        <p:spPr>
          <a:xfrm>
            <a:off x="318843" y="4228050"/>
            <a:ext cx="3999900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Responsive Button Links To Next Page</a:t>
            </a:r>
          </a:p>
        </p:txBody>
      </p:sp>
      <p:sp>
        <p:nvSpPr>
          <p:cNvPr id="315" name="Shape 315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Toggle</a:t>
            </a:r>
          </a:p>
        </p:txBody>
      </p:sp>
      <p:sp>
        <p:nvSpPr>
          <p:cNvPr id="316" name="Shape 316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Can View One at a Time, or all at Once</a:t>
            </a:r>
          </a:p>
        </p:txBody>
      </p:sp>
      <p:pic>
        <p:nvPicPr>
          <p:cNvPr descr="Button1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2728624"/>
            <a:ext cx="1930871" cy="530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tton2.png"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00" y="2749475"/>
            <a:ext cx="1851924" cy="50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 title="ButtonClick.mp4">
            <a:hlinkClick r:id="rId5"/>
          </p:cNvPr>
          <p:cNvSpPr/>
          <p:nvPr/>
        </p:nvSpPr>
        <p:spPr>
          <a:xfrm>
            <a:off x="966100" y="400450"/>
            <a:ext cx="2705400" cy="202905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Shape 320" title="History.mp4">
            <a:hlinkClick r:id="rId6"/>
          </p:cNvPr>
          <p:cNvSpPr/>
          <p:nvPr/>
        </p:nvSpPr>
        <p:spPr>
          <a:xfrm>
            <a:off x="4941299" y="441425"/>
            <a:ext cx="3919675" cy="2939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Providence Mutual?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Providence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87900" y="1587200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Testimonial Slider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2" name="Shape 332" title="WhyProv.mp4">
            <a:hlinkClick r:id="rId3"/>
          </p:cNvPr>
          <p:cNvSpPr/>
          <p:nvPr/>
        </p:nvSpPr>
        <p:spPr>
          <a:xfrm>
            <a:off x="3455475" y="581937"/>
            <a:ext cx="5306174" cy="39796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President’s Message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President’s Message</a:t>
            </a:r>
          </a:p>
        </p:txBody>
      </p:sp>
      <p:pic>
        <p:nvPicPr>
          <p:cNvPr descr="PrezMessage.png"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665"/>
          <a:stretch/>
        </p:blipFill>
        <p:spPr>
          <a:xfrm>
            <a:off x="3587375" y="184424"/>
            <a:ext cx="5098725" cy="48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Management Team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Management Team</a:t>
            </a:r>
          </a:p>
        </p:txBody>
      </p:sp>
      <p:sp>
        <p:nvSpPr>
          <p:cNvPr id="354" name="Shape 354"/>
          <p:cNvSpPr txBox="1"/>
          <p:nvPr>
            <p:ph idx="2" type="body"/>
          </p:nvPr>
        </p:nvSpPr>
        <p:spPr>
          <a:xfrm>
            <a:off x="491712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Pop-Up Information for Team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gmt1.png"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87" y="221962"/>
            <a:ext cx="2117875" cy="185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gmt2.png"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1058"/>
          <a:stretch/>
        </p:blipFill>
        <p:spPr>
          <a:xfrm>
            <a:off x="4953860" y="2214450"/>
            <a:ext cx="3751438" cy="271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gmt3.png" id="361" name="Shape 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100" y="931498"/>
            <a:ext cx="2085500" cy="11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 title="Mgmt.mp4">
            <a:hlinkClick r:id="rId6"/>
          </p:cNvPr>
          <p:cNvSpPr/>
          <p:nvPr/>
        </p:nvSpPr>
        <p:spPr>
          <a:xfrm>
            <a:off x="277475" y="971012"/>
            <a:ext cx="4268625" cy="32014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Careers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hape 86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Shape 87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4941293" y="4091725"/>
            <a:ext cx="3999900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If there is a sub-menu, the main tab is highlighted and the drop-down is displayed. If not, main tab is just highlighted.</a:t>
            </a:r>
          </a:p>
        </p:txBody>
      </p:sp>
      <p:sp>
        <p:nvSpPr>
          <p:cNvPr id="89" name="Shape 89" title="MainNav.mp4">
            <a:hlinkClick r:id="rId3"/>
          </p:cNvPr>
          <p:cNvSpPr/>
          <p:nvPr/>
        </p:nvSpPr>
        <p:spPr>
          <a:xfrm>
            <a:off x="4941300" y="283899"/>
            <a:ext cx="3839550" cy="2879649"/>
          </a:xfrm>
          <a:prstGeom prst="rect">
            <a:avLst/>
          </a:prstGeom>
          <a:noFill/>
          <a:ln>
            <a:noFill/>
          </a:ln>
        </p:spPr>
      </p:sp>
      <p:pic>
        <p:nvPicPr>
          <p:cNvPr descr="FooterView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54" y="2296924"/>
            <a:ext cx="2977633" cy="5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Menu.png" id="91" name="Shape 91"/>
          <p:cNvPicPr preferRelativeResize="0"/>
          <p:nvPr/>
        </p:nvPicPr>
        <p:blipFill rotWithShape="1">
          <a:blip r:embed="rId5">
            <a:alphaModFix/>
          </a:blip>
          <a:srcRect b="70594" l="72284" r="4941" t="18752"/>
          <a:stretch/>
        </p:blipFill>
        <p:spPr>
          <a:xfrm>
            <a:off x="1314687" y="3011025"/>
            <a:ext cx="1746174" cy="5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NavSub.png"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25" y="137800"/>
            <a:ext cx="3508702" cy="199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Careers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Current Open Positions Pop-Up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Careers.png"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75" y="166075"/>
            <a:ext cx="5643301" cy="28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Posn.png"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937" y="3178055"/>
            <a:ext cx="2676582" cy="184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Culture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Culture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Image Slider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7" name="Shape 387" title="Culture.mp4">
            <a:hlinkClick r:id="rId3"/>
          </p:cNvPr>
          <p:cNvSpPr/>
          <p:nvPr/>
        </p:nvSpPr>
        <p:spPr>
          <a:xfrm>
            <a:off x="3116050" y="432475"/>
            <a:ext cx="5606725" cy="4205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Financial Stability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Financial Stability</a:t>
            </a:r>
          </a:p>
        </p:txBody>
      </p:sp>
      <p:pic>
        <p:nvPicPr>
          <p:cNvPr descr="financial.png"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49" y="1054562"/>
            <a:ext cx="5949451" cy="30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Blog</a:t>
            </a:r>
          </a:p>
        </p:txBody>
      </p:sp>
      <p:sp>
        <p:nvSpPr>
          <p:cNvPr id="409" name="Shape 409"/>
          <p:cNvSpPr txBox="1"/>
          <p:nvPr>
            <p:ph idx="2" type="body"/>
          </p:nvPr>
        </p:nvSpPr>
        <p:spPr>
          <a:xfrm>
            <a:off x="491712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Responsive Slider to View Posts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Interactive Posts with Header Image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Shape 414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Shape 415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Shape 416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Slider</a:t>
            </a:r>
          </a:p>
        </p:txBody>
      </p:sp>
      <p:sp>
        <p:nvSpPr>
          <p:cNvPr id="417" name="Shape 417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Sample Post</a:t>
            </a:r>
          </a:p>
        </p:txBody>
      </p:sp>
      <p:sp>
        <p:nvSpPr>
          <p:cNvPr id="418" name="Shape 418" title="Blog.mp4">
            <a:hlinkClick r:id="rId3"/>
          </p:cNvPr>
          <p:cNvSpPr/>
          <p:nvPr/>
        </p:nvSpPr>
        <p:spPr>
          <a:xfrm>
            <a:off x="576362" y="703575"/>
            <a:ext cx="3605125" cy="27038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ost.png"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649" y="928975"/>
            <a:ext cx="4221101" cy="21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Culture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08050" y="1566700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Responsive Slider to View Posts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Interactive Posts with Header Image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news.png"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081" y="1053850"/>
            <a:ext cx="5367966" cy="26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 Page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Agent Finder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265500" y="178280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Agent Finder</a:t>
            </a:r>
          </a:p>
        </p:txBody>
      </p:sp>
      <p:sp>
        <p:nvSpPr>
          <p:cNvPr id="442" name="Shape 442"/>
          <p:cNvSpPr txBox="1"/>
          <p:nvPr>
            <p:ph idx="2" type="body"/>
          </p:nvPr>
        </p:nvSpPr>
        <p:spPr>
          <a:xfrm>
            <a:off x="4917125" y="724200"/>
            <a:ext cx="39291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Enter a Location to Search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Selection of Search Radius and Amount of Locations Shown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Lists either all locations if not in use, or selected amount if in use.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Zoom in and Out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Directions via Google Maps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Responsive Locations and Map Animations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1.png"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749" y="292151"/>
            <a:ext cx="2727876" cy="2064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2.png"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176" y="2591375"/>
            <a:ext cx="2693024" cy="21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 title="AgentFinder.mp4">
            <a:hlinkClick r:id="rId5"/>
          </p:cNvPr>
          <p:cNvSpPr/>
          <p:nvPr/>
        </p:nvSpPr>
        <p:spPr>
          <a:xfrm>
            <a:off x="377825" y="857250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265500" y="1782800"/>
            <a:ext cx="4045200" cy="15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 or Comments?</a:t>
            </a:r>
          </a:p>
        </p:txBody>
      </p:sp>
      <p:sp>
        <p:nvSpPr>
          <p:cNvPr id="455" name="Shape 455"/>
          <p:cNvSpPr txBox="1"/>
          <p:nvPr>
            <p:ph idx="2" type="body"/>
          </p:nvPr>
        </p:nvSpPr>
        <p:spPr>
          <a:xfrm>
            <a:off x="4917125" y="389350"/>
            <a:ext cx="3929100" cy="402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Summary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User Ease is at the Forefront 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Clear Minimalist Theme for a Business Environment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Responsive Content for ‘Wow Factor’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 Page</a:t>
            </a:r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939500" y="724200"/>
            <a:ext cx="39291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Large Hero Image, Sliding Between 4 Paragraphs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Icon Menu of Quick Links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Static News Slider</a:t>
            </a:r>
          </a:p>
          <a:p>
            <a:pPr lvl="0">
              <a:spcBef>
                <a:spcPts val="0"/>
              </a:spcBef>
              <a:buNone/>
            </a:pPr>
            <a:r>
              <a:rPr lang="en" sz="1500"/>
              <a:t>Testimonials Switch Every 8 Second or on Interaction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 title="HomeVid2.wmv">
            <a:hlinkClick r:id="rId3"/>
          </p:cNvPr>
          <p:cNvSpPr/>
          <p:nvPr/>
        </p:nvSpPr>
        <p:spPr>
          <a:xfrm>
            <a:off x="254900" y="776900"/>
            <a:ext cx="4227800" cy="31708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Icon Menu.png"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800" y="2289750"/>
            <a:ext cx="3737351" cy="250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sTestiomnials.png" id="110" name="Shape 110"/>
          <p:cNvPicPr preferRelativeResize="0"/>
          <p:nvPr/>
        </p:nvPicPr>
        <p:blipFill rotWithShape="1">
          <a:blip r:embed="rId5">
            <a:alphaModFix/>
          </a:blip>
          <a:srcRect b="0" l="0" r="56497" t="0"/>
          <a:stretch/>
        </p:blipFill>
        <p:spPr>
          <a:xfrm>
            <a:off x="4733562" y="324075"/>
            <a:ext cx="1480299" cy="17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 title="Testimonial.wmv">
            <a:hlinkClick r:id="rId6"/>
          </p:cNvPr>
          <p:cNvSpPr/>
          <p:nvPr/>
        </p:nvSpPr>
        <p:spPr>
          <a:xfrm>
            <a:off x="6432011" y="279425"/>
            <a:ext cx="2457313" cy="1842984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Claim Center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